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424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19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11/29/11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7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6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11.emf"/><Relationship Id="rId5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3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3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7.emf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Relationship Id="rId5" Type="http://schemas.openxmlformats.org/officeDocument/2006/relationships/image" Target="../media/image26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Relationship Id="rId5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7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9" Type="http://schemas.openxmlformats.org/officeDocument/2006/relationships/image" Target="../media/image39.emf"/><Relationship Id="rId3" Type="http://schemas.openxmlformats.org/officeDocument/2006/relationships/image" Target="../media/image33.emf"/><Relationship Id="rId6" Type="http://schemas.openxmlformats.org/officeDocument/2006/relationships/image" Target="../media/image36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Relationship Id="rId3" Type="http://schemas.openxmlformats.org/officeDocument/2006/relationships/image" Target="../media/image41.emf"/><Relationship Id="rId5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9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THE SHELL GAME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OR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RIEMANN </a:t>
            </a:r>
            <a:r>
              <a:rPr lang="en-US" sz="3600" b="1" dirty="0">
                <a:solidFill>
                  <a:srgbClr val="FF0000"/>
                </a:solidFill>
              </a:rPr>
              <a:t>SUMS RE</a:t>
            </a:r>
            <a:r>
              <a:rPr lang="en-US" sz="3600" b="1" dirty="0">
                <a:solidFill>
                  <a:srgbClr val="008000"/>
                </a:solidFill>
              </a:rPr>
              <a:t>RE</a:t>
            </a:r>
            <a:r>
              <a:rPr lang="en-US" sz="3600" b="1" dirty="0">
                <a:solidFill>
                  <a:srgbClr val="FF0000"/>
                </a:solidFill>
              </a:rPr>
              <a:t>VISITED</a:t>
            </a:r>
            <a:endParaRPr lang="en-US" sz="36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854200"/>
            <a:ext cx="8686800" cy="4699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Some solids of revolution are not amenable to the methods we have learned so far (</a:t>
            </a:r>
            <a:r>
              <a:rPr lang="en-US" b="1" dirty="0" smtClean="0">
                <a:solidFill>
                  <a:srgbClr val="008000"/>
                </a:solidFill>
              </a:rPr>
              <a:t>disks and washers</a:t>
            </a:r>
            <a:r>
              <a:rPr lang="en-US" b="1" dirty="0" smtClean="0">
                <a:solidFill>
                  <a:srgbClr val="0000FF"/>
                </a:solidFill>
              </a:rPr>
              <a:t>).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example, we may have to compute the volume of the solid of revolution generated by rotating the violet area  around the </a:t>
            </a:r>
            <a:r>
              <a:rPr lang="en-US" b="1" dirty="0" smtClean="0">
                <a:solidFill>
                  <a:srgbClr val="FF0000"/>
                </a:solidFill>
              </a:rPr>
              <a:t>y-axis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volume of the solid of revolution generated by rotating about the </a:t>
            </a:r>
            <a:r>
              <a:rPr lang="en-US" b="1" dirty="0" smtClean="0">
                <a:solidFill>
                  <a:srgbClr val="FF0000"/>
                </a:solidFill>
              </a:rPr>
              <a:t>x-axis </a:t>
            </a:r>
            <a:r>
              <a:rPr lang="en-US" b="1" dirty="0" smtClean="0">
                <a:solidFill>
                  <a:srgbClr val="0000FF"/>
                </a:solidFill>
              </a:rPr>
              <a:t>is a piece of cake, we just did it in the last presentation! </a:t>
            </a:r>
            <a:r>
              <a:rPr lang="en-US" b="1" dirty="0" smtClean="0">
                <a:solidFill>
                  <a:srgbClr val="660066"/>
                </a:solidFill>
              </a:rPr>
              <a:t>But the y-axis?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661400" cy="6299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to do?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that the solid you get is (roughly) </a:t>
            </a:r>
            <a:r>
              <a:rPr lang="en-US" b="1" dirty="0" smtClean="0">
                <a:solidFill>
                  <a:srgbClr val="008000"/>
                </a:solidFill>
              </a:rPr>
              <a:t>half a bagel </a:t>
            </a:r>
            <a:r>
              <a:rPr lang="en-US" b="1" dirty="0" smtClean="0">
                <a:solidFill>
                  <a:srgbClr val="0000FF"/>
                </a:solidFill>
              </a:rPr>
              <a:t>or </a:t>
            </a:r>
            <a:r>
              <a:rPr lang="en-US" b="1" dirty="0" smtClean="0">
                <a:solidFill>
                  <a:srgbClr val="008000"/>
                </a:solidFill>
              </a:rPr>
              <a:t>half a doughnut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With the wisdom of Riemann sums (</a:t>
            </a:r>
            <a:r>
              <a:rPr lang="en-US" b="1" dirty="0" smtClean="0">
                <a:solidFill>
                  <a:srgbClr val="B8089E"/>
                </a:solidFill>
              </a:rPr>
              <a:t>and of hind-sight!</a:t>
            </a:r>
            <a:r>
              <a:rPr lang="en-US" b="1" dirty="0" smtClean="0">
                <a:solidFill>
                  <a:srgbClr val="0000FF"/>
                </a:solidFill>
              </a:rPr>
              <a:t>) we observe that the solid we get can be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thought of as a </a:t>
            </a:r>
            <a:r>
              <a:rPr lang="en-US" b="1" dirty="0" smtClean="0">
                <a:solidFill>
                  <a:srgbClr val="AE0DB1"/>
                </a:solidFill>
              </a:rPr>
              <a:t>sum of </a:t>
            </a:r>
            <a:r>
              <a:rPr lang="en-US" b="1" dirty="0" smtClean="0">
                <a:solidFill>
                  <a:srgbClr val="0000FF"/>
                </a:solidFill>
              </a:rPr>
              <a:t>(more and more, thinner and thinner) “</a:t>
            </a:r>
            <a:r>
              <a:rPr lang="en-US" b="1" dirty="0" smtClean="0">
                <a:solidFill>
                  <a:srgbClr val="B8089E"/>
                </a:solidFill>
              </a:rPr>
              <a:t>hollow cylinders</a:t>
            </a:r>
            <a:r>
              <a:rPr lang="en-US" b="1" dirty="0" smtClean="0">
                <a:solidFill>
                  <a:srgbClr val="0000FF"/>
                </a:solidFill>
              </a:rPr>
              <a:t>”, called </a:t>
            </a:r>
            <a:r>
              <a:rPr lang="en-US" b="1" dirty="0" smtClean="0">
                <a:solidFill>
                  <a:srgbClr val="FF0000"/>
                </a:solidFill>
              </a:rPr>
              <a:t>cylindrical shells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btained by rotating the Riemann “</a:t>
            </a:r>
            <a:r>
              <a:rPr lang="en-US" b="1" dirty="0" smtClean="0">
                <a:solidFill>
                  <a:srgbClr val="B8089E"/>
                </a:solidFill>
              </a:rPr>
              <a:t>rectangles</a:t>
            </a:r>
            <a:r>
              <a:rPr lang="en-US" b="1" dirty="0" smtClean="0">
                <a:solidFill>
                  <a:srgbClr val="0000FF"/>
                </a:solidFill>
              </a:rPr>
              <a:t>”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59" y="902917"/>
            <a:ext cx="8116561" cy="24993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64" y="2844864"/>
            <a:ext cx="291973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897" y="2810193"/>
            <a:ext cx="27660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49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355600"/>
            <a:ext cx="8737600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shown in the figure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Each small Riemann rectangle generates, by rotation about the </a:t>
            </a:r>
            <a:r>
              <a:rPr lang="en-US" b="1" dirty="0" smtClean="0">
                <a:solidFill>
                  <a:srgbClr val="FF0000"/>
                </a:solidFill>
              </a:rPr>
              <a:t>y-axis</a:t>
            </a:r>
            <a:r>
              <a:rPr lang="en-US" b="1" dirty="0" smtClean="0">
                <a:solidFill>
                  <a:srgbClr val="0000FF"/>
                </a:solidFill>
              </a:rPr>
              <a:t>, a cylindrical shell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783" y="1042848"/>
            <a:ext cx="5509917" cy="1622553"/>
          </a:xfrm>
          <a:prstGeom prst="rect">
            <a:avLst/>
          </a:prstGeom>
        </p:spPr>
      </p:pic>
      <p:pic>
        <p:nvPicPr>
          <p:cNvPr id="6" name="Picture 5" descr="Picture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100" y="3772302"/>
            <a:ext cx="3225397" cy="32126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973" y="4120975"/>
            <a:ext cx="438727" cy="300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700" y="5996499"/>
            <a:ext cx="262396" cy="5038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100" y="2311900"/>
            <a:ext cx="262396" cy="5038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7702" y="5158299"/>
            <a:ext cx="776695" cy="50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6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712200" cy="660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one “</a:t>
            </a:r>
            <a:r>
              <a:rPr lang="en-US" b="1" dirty="0" smtClean="0">
                <a:solidFill>
                  <a:srgbClr val="660066"/>
                </a:solidFill>
              </a:rPr>
              <a:t>unwraps</a:t>
            </a:r>
            <a:r>
              <a:rPr lang="en-US" b="1" dirty="0" smtClean="0">
                <a:solidFill>
                  <a:srgbClr val="0000FF"/>
                </a:solidFill>
              </a:rPr>
              <a:t>” the cylindrical shell one gets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roughly</a:t>
            </a:r>
            <a:r>
              <a:rPr lang="en-US" b="1" dirty="0" smtClean="0">
                <a:solidFill>
                  <a:srgbClr val="0000FF"/>
                </a:solidFill>
              </a:rPr>
              <a:t>) a </a:t>
            </a:r>
            <a:r>
              <a:rPr lang="en-US" b="1" dirty="0" err="1" smtClean="0">
                <a:solidFill>
                  <a:srgbClr val="0000FF"/>
                </a:solidFill>
              </a:rPr>
              <a:t>parallelopiped</a:t>
            </a:r>
            <a:r>
              <a:rPr lang="en-US" b="1" dirty="0" smtClean="0">
                <a:solidFill>
                  <a:srgbClr val="0000FF"/>
                </a:solidFill>
              </a:rPr>
              <a:t> with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Height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Base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Width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Volume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volume of our </a:t>
            </a:r>
            <a:r>
              <a:rPr lang="en-US" b="1" dirty="0" smtClean="0">
                <a:solidFill>
                  <a:srgbClr val="FF0000"/>
                </a:solidFill>
              </a:rPr>
              <a:t>solid of revolution </a:t>
            </a:r>
            <a:r>
              <a:rPr lang="en-US" b="1" dirty="0" smtClean="0">
                <a:solidFill>
                  <a:srgbClr val="0000FF"/>
                </a:solidFill>
              </a:rPr>
              <a:t>(the</a:t>
            </a:r>
            <a:r>
              <a:rPr lang="en-US" b="1" dirty="0" smtClean="0">
                <a:solidFill>
                  <a:srgbClr val="008000"/>
                </a:solidFill>
              </a:rPr>
              <a:t> half bagel!</a:t>
            </a:r>
            <a:r>
              <a:rPr lang="en-US" b="1" dirty="0" smtClean="0">
                <a:solidFill>
                  <a:srgbClr val="0000FF"/>
                </a:solidFill>
              </a:rPr>
              <a:t>) is therefore the sum of these cylindrical shells. We get the formula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Volume =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027" y="2677287"/>
            <a:ext cx="583946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591" y="2015871"/>
            <a:ext cx="983488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752" y="1430655"/>
            <a:ext cx="1137158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331" y="3161792"/>
            <a:ext cx="3288538" cy="7376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191" y="5135118"/>
            <a:ext cx="3903218" cy="141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73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37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Familiar? Recall our observation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our case, it computes the </a:t>
            </a:r>
            <a:r>
              <a:rPr lang="en-US" b="1" dirty="0" smtClean="0">
                <a:solidFill>
                  <a:srgbClr val="FF0000"/>
                </a:solidFill>
              </a:rPr>
              <a:t>volume of our solid</a:t>
            </a:r>
            <a:r>
              <a:rPr lang="en-US" b="1" dirty="0" smtClean="0">
                <a:solidFill>
                  <a:srgbClr val="0000FF"/>
                </a:solidFill>
              </a:rPr>
              <a:t>, and we can </a:t>
            </a:r>
            <a:r>
              <a:rPr lang="en-US" b="1" dirty="0" smtClean="0">
                <a:solidFill>
                  <a:srgbClr val="660066"/>
                </a:solidFill>
              </a:rPr>
              <a:t>ease the computation </a:t>
            </a:r>
            <a:r>
              <a:rPr lang="en-US" b="1" dirty="0" smtClean="0">
                <a:solidFill>
                  <a:srgbClr val="0000FF"/>
                </a:solidFill>
              </a:rPr>
              <a:t>via the FTC as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Volume =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0" y="910601"/>
            <a:ext cx="8314527" cy="35633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436" y="5220589"/>
            <a:ext cx="2873629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1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360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Now life is fun</a:t>
            </a:r>
            <a:r>
              <a:rPr lang="en-US" b="1" dirty="0" smtClean="0">
                <a:solidFill>
                  <a:srgbClr val="0000FF"/>
                </a:solidFill>
              </a:rPr>
              <a:t>! Let’s compute the volume of a full doughnut, obtained by rotating the circle shown about the </a:t>
            </a:r>
            <a:r>
              <a:rPr lang="en-US" b="1" dirty="0" smtClean="0">
                <a:solidFill>
                  <a:srgbClr val="FF0000"/>
                </a:solidFill>
              </a:rPr>
              <a:t>y-axis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Of course, we will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apply our formula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o the figure shown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n </a:t>
            </a:r>
            <a:r>
              <a:rPr lang="en-US" b="1" dirty="0" smtClean="0">
                <a:solidFill>
                  <a:srgbClr val="0000FF"/>
                </a:solidFill>
              </a:rPr>
              <a:t>the next slide,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ith equation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then double the answer!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373" y="1438306"/>
            <a:ext cx="4592162" cy="31048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745" y="4833324"/>
            <a:ext cx="4093210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6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661400" cy="6400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By the formula, volume of doughnut (formally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torus</a:t>
            </a:r>
            <a:r>
              <a:rPr lang="en-US" b="1" dirty="0" smtClean="0">
                <a:solidFill>
                  <a:srgbClr val="0000FF"/>
                </a:solidFill>
              </a:rPr>
              <a:t>) is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Use substitution and two clever remarks to get the answer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00" y="405841"/>
            <a:ext cx="5624003" cy="27445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579" y="3709289"/>
            <a:ext cx="5332349" cy="10142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614" y="5287137"/>
            <a:ext cx="1121791" cy="5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8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600"/>
            <a:ext cx="8636000" cy="6527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One more challenge</a:t>
            </a:r>
            <a:r>
              <a:rPr lang="en-US" b="1" dirty="0" smtClean="0">
                <a:solidFill>
                  <a:srgbClr val="0000FF"/>
                </a:solidFill>
              </a:rPr>
              <a:t>: Find the volume of the “</a:t>
            </a:r>
            <a:r>
              <a:rPr lang="en-US" b="1" dirty="0" smtClean="0">
                <a:solidFill>
                  <a:srgbClr val="FF6600"/>
                </a:solidFill>
              </a:rPr>
              <a:t>grooved</a:t>
            </a:r>
            <a:r>
              <a:rPr lang="en-US" b="1" dirty="0" smtClean="0">
                <a:solidFill>
                  <a:srgbClr val="0000FF"/>
                </a:solidFill>
              </a:rPr>
              <a:t>” </a:t>
            </a: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undt cake obtained by revolving the area shown in the figure about the y-axis.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equation of the red curve is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86" y="1737626"/>
            <a:ext cx="6339786" cy="2658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853" y="5186553"/>
            <a:ext cx="4333494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7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6360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Sometimes one is required to rotate the area bound by the graph of                         about the </a:t>
            </a:r>
            <a:r>
              <a:rPr lang="en-US" b="1" dirty="0" smtClean="0">
                <a:solidFill>
                  <a:srgbClr val="FF0000"/>
                </a:solidFill>
              </a:rPr>
              <a:t>x-axis</a:t>
            </a:r>
            <a:r>
              <a:rPr lang="en-US" b="1" dirty="0" smtClean="0">
                <a:solidFill>
                  <a:srgbClr val="0000FF"/>
                </a:solidFill>
              </a:rPr>
              <a:t>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but no convenient                         formula exists.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see figure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red curve </a:t>
            </a:r>
            <a:r>
              <a:rPr lang="en-US" b="1" dirty="0" smtClean="0">
                <a:solidFill>
                  <a:srgbClr val="0000FF"/>
                </a:solidFill>
              </a:rPr>
              <a:t>has equation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275" y="836740"/>
            <a:ext cx="1828673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827" y="1909382"/>
            <a:ext cx="1828673" cy="568579"/>
          </a:xfrm>
          <a:prstGeom prst="rect">
            <a:avLst/>
          </a:prstGeom>
        </p:spPr>
      </p:pic>
      <p:pic>
        <p:nvPicPr>
          <p:cNvPr id="8" name="Picture 7" descr="Picture 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87" y="2533540"/>
            <a:ext cx="2435519" cy="41273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61" y="4703128"/>
            <a:ext cx="3011932" cy="5378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646" y="3824161"/>
            <a:ext cx="4379595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33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51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The analysis we just made applies (</a:t>
            </a:r>
            <a:r>
              <a:rPr lang="en-US" b="1" i="1" dirty="0">
                <a:solidFill>
                  <a:srgbClr val="FF6600"/>
                </a:solidFill>
              </a:rPr>
              <a:t>mutatis mutandis</a:t>
            </a:r>
            <a:r>
              <a:rPr lang="en-US" b="1" dirty="0">
                <a:solidFill>
                  <a:srgbClr val="0000FF"/>
                </a:solidFill>
              </a:rPr>
              <a:t>, i.e. exchanging      </a:t>
            </a:r>
            <a:r>
              <a:rPr lang="en-US" b="1" dirty="0" smtClean="0">
                <a:solidFill>
                  <a:srgbClr val="0000FF"/>
                </a:solidFill>
              </a:rPr>
              <a:t> with       </a:t>
            </a:r>
            <a:r>
              <a:rPr lang="en-US" b="1" dirty="0">
                <a:solidFill>
                  <a:srgbClr val="0000FF"/>
                </a:solidFill>
              </a:rPr>
              <a:t>) and we get the volume </a:t>
            </a:r>
            <a:r>
              <a:rPr lang="en-US" b="1" dirty="0" smtClean="0">
                <a:solidFill>
                  <a:srgbClr val="0000FF"/>
                </a:solidFill>
              </a:rPr>
              <a:t>as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the example shown we get: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Computation of the integral requires integration by parts, to be learned next semester.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099" y="1865036"/>
            <a:ext cx="5011103" cy="1349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265" y="899865"/>
            <a:ext cx="321170" cy="321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6297" y="894264"/>
            <a:ext cx="276606" cy="39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89" y="4039489"/>
            <a:ext cx="7391527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42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988944"/>
              </p:ext>
            </p:extLst>
          </p:nvPr>
        </p:nvGraphicFramePr>
        <p:xfrm>
          <a:off x="457200" y="2877058"/>
          <a:ext cx="8229600" cy="322827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743200"/>
                <a:gridCol w="2743200"/>
                <a:gridCol w="2743200"/>
              </a:tblGrid>
              <a:tr h="55213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Method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Axis of</a:t>
                      </a:r>
                      <a:r>
                        <a:rPr lang="en-US" sz="2800" baseline="0" dirty="0" smtClean="0"/>
                        <a:t> rotation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Integrate in</a:t>
                      </a:r>
                      <a:endParaRPr lang="en-US" sz="2800" dirty="0"/>
                    </a:p>
                  </a:txBody>
                  <a:tcPr/>
                </a:tc>
              </a:tr>
              <a:tr h="116388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Disks and Washers</a:t>
                      </a:r>
                      <a:endParaRPr lang="en-US" sz="2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The x-axis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sz="2800" b="1" dirty="0" smtClean="0">
                          <a:solidFill>
                            <a:srgbClr val="0000FF"/>
                          </a:solidFill>
                        </a:rPr>
                        <a:t>The y-axis</a:t>
                      </a:r>
                      <a:endParaRPr lang="en-US" sz="28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    (use           )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   </a:t>
                      </a:r>
                      <a:r>
                        <a:rPr lang="en-US" sz="28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rgbClr val="0000FF"/>
                          </a:solidFill>
                        </a:rPr>
                        <a:t>(use           )</a:t>
                      </a:r>
                    </a:p>
                    <a:p>
                      <a:pPr algn="ctr"/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9431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Cylindrical</a:t>
                      </a: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Shells</a:t>
                      </a:r>
                      <a:endParaRPr lang="en-US" sz="2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x-axis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y-axis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(use           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(use           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839" y="3508629"/>
            <a:ext cx="522478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035" y="3587001"/>
            <a:ext cx="321170" cy="3211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1795" y="3984327"/>
            <a:ext cx="507111" cy="5071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035" y="4059593"/>
            <a:ext cx="304267" cy="4394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635" y="4929239"/>
            <a:ext cx="507111" cy="5071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3251" y="5383575"/>
            <a:ext cx="522478" cy="3995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384" y="5465376"/>
            <a:ext cx="321170" cy="3211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9702" y="5005439"/>
            <a:ext cx="304267" cy="4394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7199" y="1219200"/>
            <a:ext cx="766711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The tables below may be helpful:</a:t>
            </a:r>
            <a:endParaRPr 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57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79400"/>
            <a:ext cx="87376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</a:t>
            </a:r>
            <a:endParaRPr 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781489"/>
              </p:ext>
            </p:extLst>
          </p:nvPr>
        </p:nvGraphicFramePr>
        <p:xfrm>
          <a:off x="203200" y="1320800"/>
          <a:ext cx="8737599" cy="517684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912533"/>
                <a:gridCol w="2912533"/>
                <a:gridCol w="2912533"/>
              </a:tblGrid>
              <a:tr h="87317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Method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Axis of</a:t>
                      </a:r>
                      <a:r>
                        <a:rPr lang="en-US" sz="2800" baseline="0" dirty="0" smtClean="0"/>
                        <a:t> rotation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formula</a:t>
                      </a:r>
                      <a:endParaRPr lang="en-US" sz="2800" dirty="0"/>
                    </a:p>
                  </a:txBody>
                  <a:tcPr/>
                </a:tc>
              </a:tr>
              <a:tr h="2236619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lang="en-US" sz="28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>
                        <a:lnSpc>
                          <a:spcPct val="50000"/>
                        </a:lnSpc>
                      </a:pPr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Disks </a:t>
                      </a:r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and </a:t>
                      </a:r>
                      <a:endParaRPr lang="en-US" sz="28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endParaRPr lang="en-US" sz="28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Washers</a:t>
                      </a:r>
                      <a:endParaRPr lang="en-US" sz="2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</a:pPr>
                      <a:endParaRPr lang="en-US" sz="2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The </a:t>
                      </a:r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x-</a:t>
                      </a:r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axis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endParaRPr lang="en-US" sz="2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en-US" sz="2800" b="1" dirty="0" smtClean="0">
                          <a:solidFill>
                            <a:srgbClr val="0000FF"/>
                          </a:solidFill>
                        </a:rPr>
                        <a:t>The y-axis</a:t>
                      </a:r>
                      <a:endParaRPr lang="en-US" sz="28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   </a:t>
                      </a:r>
                      <a:endParaRPr lang="en-US" sz="2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/>
                      <a:endParaRPr lang="en-US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995604"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Cylindrical</a:t>
                      </a:r>
                      <a:endParaRPr lang="en-US" sz="28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algn="ctr"/>
                      <a:r>
                        <a:rPr lang="en-US" sz="2800" b="1" dirty="0" smtClean="0">
                          <a:solidFill>
                            <a:srgbClr val="008000"/>
                          </a:solidFill>
                        </a:rPr>
                        <a:t>Shells</a:t>
                      </a:r>
                      <a:endParaRPr lang="en-US" sz="2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x-</a:t>
                      </a: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axis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y-axis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endPara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100" y="2273300"/>
            <a:ext cx="3263900" cy="83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0" y="3187700"/>
            <a:ext cx="3238500" cy="838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900" y="5372100"/>
            <a:ext cx="3124200" cy="83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900" y="4508500"/>
            <a:ext cx="31115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7816</TotalTime>
  <Words>532</Words>
  <Application>Microsoft Macintosh PowerPoint</Application>
  <PresentationFormat>On-screen Show (4:3)</PresentationFormat>
  <Paragraphs>108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SHELL GAME OR RIEMANN SUMS REREVISITED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871</cp:revision>
  <dcterms:created xsi:type="dcterms:W3CDTF">2011-08-21T14:29:24Z</dcterms:created>
  <dcterms:modified xsi:type="dcterms:W3CDTF">2011-11-29T22:12:16Z</dcterms:modified>
</cp:coreProperties>
</file>